
<file path=[Content_Types].xml><?xml version="1.0" encoding="utf-8"?>
<Types xmlns="http://schemas.openxmlformats.org/package/2006/content-types">
  <Default Extension="crdownload" ContentType="image/pn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76" r:id="rId19"/>
    <p:sldId id="283" r:id="rId20"/>
    <p:sldId id="284" r:id="rId21"/>
    <p:sldId id="285" r:id="rId22"/>
    <p:sldId id="287" r:id="rId23"/>
    <p:sldId id="296" r:id="rId24"/>
    <p:sldId id="297" r:id="rId25"/>
    <p:sldId id="298" r:id="rId26"/>
    <p:sldId id="299" r:id="rId27"/>
    <p:sldId id="286" r:id="rId28"/>
    <p:sldId id="288" r:id="rId29"/>
    <p:sldId id="289" r:id="rId30"/>
    <p:sldId id="290" r:id="rId31"/>
    <p:sldId id="291" r:id="rId32"/>
    <p:sldId id="292" r:id="rId33"/>
    <p:sldId id="294" r:id="rId34"/>
    <p:sldId id="295" r:id="rId35"/>
    <p:sldId id="293" r:id="rId36"/>
    <p:sldId id="268" r:id="rId37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FCD93E3-1FFB-44A3-A239-E307796CED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12F5B5-F7BC-4F9C-A197-3EAC0A3AE5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41332-604B-469F-9CF5-501ABD540477}" type="datetime1">
              <a:rPr lang="cs-CZ" smtClean="0"/>
              <a:t>22.04.2021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64611B-EFE6-4EA8-8BFB-34A7AF5C3F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3D0068-2A41-446A-AA01-C53CDC7DE2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A73FF-4494-4AAA-A015-806E1ED12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61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CCB35-2087-4F05-AAFC-CA319F04AE4B}" type="datetime1">
              <a:rPr lang="cs-CZ" smtClean="0"/>
              <a:pPr/>
              <a:t>22.04.2021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8AE3C-1E3E-437F-AD0D-36C6080416B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8947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8AE3C-1E3E-437F-AD0D-36C6080416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54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8AE3C-1E3E-437F-AD0D-36C6080416B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92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C147D6-D6BD-4024-9EF3-3580BEAD1A73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7" name="Zástupný symbol obrázku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16" name="Zástupný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F24669-D0C6-4697-B3A6-4902A0219693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A49EF-EED9-42EF-9D88-7F00D655EC0C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65D97-3067-4394-8551-1722C4553046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4" name="Textové pole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C25C60-FA90-44E7-9E57-6401CB081A8E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03124-76A9-430A-8E99-2AE8B8CA942C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1" name="Textové pole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2" name="Textové pole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FA3857-B3FE-4CFE-8BE8-BF8ECEBA435E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E5CA18-FF55-4E6B-AB2B-95A81EDEDBC2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D60AA-7C87-40C7-A8A3-288DEC4D8063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FA876-49DA-4CD2-9FAF-0B2519EBA3D6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16D581-9B54-4347-94A8-29141F7C8A75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6BDA2-878E-4B36-9D3F-A3C830BF9AF9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B1914C-21C9-42C1-84E6-8F335E7176CC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CEB354-DBA2-425D-BDB7-F3530DC31ED3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B87673-D990-4BD0-AF98-826118F07FCD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272193-6BAF-4A4D-9682-BD1543E51AD1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4AFDE-D511-4E83-8732-9D8B025E0F70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Přímá spojnice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FC33A61E-4198-4C96-9E80-9CD68D10E1FB}" type="datetime1">
              <a:rPr lang="cs-CZ" noProof="0" smtClean="0"/>
              <a:t>22.04.2021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crdownload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Obdélník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 rtlCol="0">
            <a:normAutofit/>
          </a:bodyPr>
          <a:lstStyle/>
          <a:p>
            <a:pPr rtl="0"/>
            <a:r>
              <a:rPr lang="cs-CZ" sz="4000" dirty="0"/>
              <a:t>Doplňování na čtverec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124" y="5732728"/>
            <a:ext cx="2827315" cy="1564744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Filip Konopka</a:t>
            </a:r>
          </a:p>
        </p:txBody>
      </p:sp>
      <p:sp>
        <p:nvSpPr>
          <p:cNvPr id="68" name="Obdélník s odříznutými rohy na opačné straně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pic>
        <p:nvPicPr>
          <p:cNvPr id="5" name="Obrázek 4" descr="Student píšící u stolu">
            <a:extLst>
              <a:ext uri="{FF2B5EF4-FFF2-40B4-BE49-F238E27FC236}">
                <a16:creationId xmlns:a16="http://schemas.microsoft.com/office/drawing/2014/main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25" r="476" b="1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70" name="Skupina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Přímá spojnice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08B1-B674-46D5-A3FA-C1BDAA28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</p:spPr>
            <p:txBody>
              <a:bodyPr/>
              <a:lstStyle/>
              <a:p>
                <a:r>
                  <a:rPr lang="cs-CZ" dirty="0"/>
                  <a:t>Doplňte na čtverec: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  <a:blipFill>
                <a:blip r:embed="rId2"/>
                <a:stretch>
                  <a:fillRect l="-286" b="-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CDDAD2D6-A62D-4421-8F24-AD4DFB29C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380931"/>
            <a:ext cx="10763179" cy="5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5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08B1-B674-46D5-A3FA-C1BDAA28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</p:spPr>
            <p:txBody>
              <a:bodyPr/>
              <a:lstStyle/>
              <a:p>
                <a:r>
                  <a:rPr lang="cs-CZ" dirty="0"/>
                  <a:t>Doplňte na čtverec: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  <a:blipFill>
                <a:blip r:embed="rId2"/>
                <a:stretch>
                  <a:fillRect l="-286" b="-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CDDAD2D6-A62D-4421-8F24-AD4DFB29C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380931"/>
            <a:ext cx="10763179" cy="54770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7D3FACB-FAE8-4F94-99F0-2B3E575C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380931"/>
            <a:ext cx="10763178" cy="5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9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08B1-B674-46D5-A3FA-C1BDAA28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</p:spPr>
            <p:txBody>
              <a:bodyPr/>
              <a:lstStyle/>
              <a:p>
                <a:r>
                  <a:rPr lang="cs-CZ" dirty="0"/>
                  <a:t>Doplňte na čtverec: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  <a:blipFill>
                <a:blip r:embed="rId2"/>
                <a:stretch>
                  <a:fillRect l="-286" b="-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CDDAD2D6-A62D-4421-8F24-AD4DFB29C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380931"/>
            <a:ext cx="10763179" cy="54770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7D3FACB-FAE8-4F94-99F0-2B3E575C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380931"/>
            <a:ext cx="10763178" cy="547706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BAF9074-5082-4732-A563-046544C0C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1" y="1380931"/>
            <a:ext cx="10763178" cy="5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0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08B1-B674-46D5-A3FA-C1BDAA28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</p:spPr>
            <p:txBody>
              <a:bodyPr/>
              <a:lstStyle/>
              <a:p>
                <a:r>
                  <a:rPr lang="cs-CZ" dirty="0"/>
                  <a:t>Doplňte na čtverec: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  <a:blipFill>
                <a:blip r:embed="rId2"/>
                <a:stretch>
                  <a:fillRect l="-286" b="-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CDDAD2D6-A62D-4421-8F24-AD4DFB29C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380931"/>
            <a:ext cx="10763179" cy="54770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7D3FACB-FAE8-4F94-99F0-2B3E575C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380931"/>
            <a:ext cx="10763178" cy="547706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BAF9074-5082-4732-A563-046544C0C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1" y="1380931"/>
            <a:ext cx="10763178" cy="54770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B8A126-F0BD-4ACA-A6F6-0CDC9733A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0" y="1380931"/>
            <a:ext cx="10763178" cy="5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39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08B1-B674-46D5-A3FA-C1BDAA28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</p:spPr>
            <p:txBody>
              <a:bodyPr/>
              <a:lstStyle/>
              <a:p>
                <a:r>
                  <a:rPr lang="cs-CZ" dirty="0"/>
                  <a:t>Doplňte na čtverec: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  <a:blipFill>
                <a:blip r:embed="rId2"/>
                <a:stretch>
                  <a:fillRect l="-286" b="-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CDDAD2D6-A62D-4421-8F24-AD4DFB29C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380931"/>
            <a:ext cx="10763179" cy="54770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7D3FACB-FAE8-4F94-99F0-2B3E575C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380931"/>
            <a:ext cx="10763178" cy="547706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BAF9074-5082-4732-A563-046544C0C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1" y="1380931"/>
            <a:ext cx="10763178" cy="54770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B8A126-F0BD-4ACA-A6F6-0CDC9733A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0" y="1380931"/>
            <a:ext cx="10763178" cy="54770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04699CD-D1BD-4BE6-ACC3-F6E82A239C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09" y="1380930"/>
            <a:ext cx="10763178" cy="5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7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E4A02AA-4B5B-47E6-B2DC-1007D54E7E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Pomocí algebraických dlaždic se naučíme doplňovat na čtverec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𝒑𝒙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cs-CZ" b="1" dirty="0"/>
              </a:p>
              <a:p>
                <a:pPr marL="0" indent="0">
                  <a:buNone/>
                </a:pPr>
                <a:r>
                  <a:rPr lang="cs-CZ" dirty="0"/>
                  <a:t>pouze v případě, že </a:t>
                </a:r>
                <a:r>
                  <a:rPr lang="cs-CZ" dirty="0" err="1"/>
                  <a:t>p,q,a,b</a:t>
                </a:r>
                <a:r>
                  <a:rPr lang="cs-CZ" dirty="0"/>
                  <a:t> jsou celá čísla a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cs-CZ" dirty="0"/>
                  <a:t> je dělitelné 2.</a:t>
                </a:r>
              </a:p>
              <a:p>
                <a:r>
                  <a:rPr lang="cs-CZ" dirty="0"/>
                  <a:t> Např. trojčlen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cs-CZ" dirty="0"/>
                  <a:t> nedoplníme na čtverec pomocí algebraických dlaždic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E4A02AA-4B5B-47E6-B2DC-1007D54E7E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4" r="-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34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D8D8DA6-A9E3-4B4F-B310-4D219D146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812" y="79553"/>
            <a:ext cx="5645386" cy="6680372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282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6FB48-0963-4B08-886D-8CDB8B04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DF91101-89EB-488F-9EA9-34632FF1D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2595"/>
            <a:ext cx="12213730" cy="6372809"/>
          </a:xfrm>
        </p:spPr>
      </p:pic>
    </p:spTree>
    <p:extLst>
      <p:ext uri="{BB962C8B-B14F-4D97-AF65-F5344CB8AC3E}">
        <p14:creationId xmlns:p14="http://schemas.microsoft.com/office/powerpoint/2010/main" val="285700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6FB48-0963-4B08-886D-8CDB8B04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DF91101-89EB-488F-9EA9-34632FF1D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2595"/>
            <a:ext cx="12213730" cy="6372809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A749357-0CA4-497B-860E-F2BA251B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933"/>
            <a:ext cx="12192000" cy="63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0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6FB48-0963-4B08-886D-8CDB8B04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DF91101-89EB-488F-9EA9-34632FF1D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2595"/>
            <a:ext cx="12213730" cy="6372809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A749357-0CA4-497B-860E-F2BA251B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933"/>
            <a:ext cx="12192000" cy="6361471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1342AC1-4D94-4749-B071-104E33C55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65" y="242596"/>
            <a:ext cx="12213728" cy="63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3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268B-C39E-4D46-93D2-C605A763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doplňování na čtverec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E7AC226-BF20-4962-B550-22D0FB5DA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1219767" cy="3615267"/>
              </a:xfrm>
            </p:spPr>
            <p:txBody>
              <a:bodyPr>
                <a:normAutofit/>
              </a:bodyPr>
              <a:lstStyle/>
              <a:p>
                <a:r>
                  <a:rPr lang="cs-CZ" sz="3400" dirty="0"/>
                  <a:t>Potřebujeme najít minimum / maximum </a:t>
                </a:r>
                <a:r>
                  <a:rPr lang="en-US" sz="3400" dirty="0"/>
                  <a:t>k</a:t>
                </a:r>
                <a:r>
                  <a:rPr lang="cs-CZ" sz="3400" dirty="0" err="1"/>
                  <a:t>vadratického</a:t>
                </a:r>
                <a:r>
                  <a:rPr lang="cs-CZ" sz="3400" dirty="0"/>
                  <a:t> trojčlenu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cs-CZ" sz="3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cs-CZ" sz="3400" b="1" dirty="0"/>
                  <a:t>, </a:t>
                </a:r>
                <a:r>
                  <a:rPr lang="cs-CZ" sz="3400" dirty="0"/>
                  <a:t>kde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cs-CZ" sz="3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cs-CZ" sz="3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cs-CZ" sz="3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3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cs-CZ" sz="3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sz="3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cs-CZ" sz="3400" dirty="0"/>
                  <a:t>  (bez použití derivací).</a:t>
                </a: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E7AC226-BF20-4962-B550-22D0FB5DA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1219767" cy="3615267"/>
              </a:xfrm>
              <a:blipFill>
                <a:blip r:embed="rId2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725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BEA04-8C74-4712-AD4B-B4FC0BC5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8C1F722-4995-44C9-98A8-AFF480CC3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0577"/>
            <a:ext cx="12192000" cy="6256845"/>
          </a:xfrm>
        </p:spPr>
      </p:pic>
    </p:spTree>
    <p:extLst>
      <p:ext uri="{BB962C8B-B14F-4D97-AF65-F5344CB8AC3E}">
        <p14:creationId xmlns:p14="http://schemas.microsoft.com/office/powerpoint/2010/main" val="2260839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BEA04-8C74-4712-AD4B-B4FC0BC5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8C1F722-4995-44C9-98A8-AFF480CC3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0577"/>
            <a:ext cx="12192000" cy="6256845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7CF8EF3-A6A9-4FA0-BC33-61AE5ED6E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578"/>
            <a:ext cx="12192000" cy="62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71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BEA04-8C74-4712-AD4B-B4FC0BC5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8C1F722-4995-44C9-98A8-AFF480CC3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0577"/>
            <a:ext cx="12192000" cy="6256845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7CF8EF3-A6A9-4FA0-BC33-61AE5ED6E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578"/>
            <a:ext cx="12192000" cy="6256844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12057BF-A37C-4EE7-BE83-AE75B25B1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578"/>
            <a:ext cx="12192000" cy="62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3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BEA04-8C74-4712-AD4B-B4FC0BC5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8C1F722-4995-44C9-98A8-AFF480CC3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0577"/>
            <a:ext cx="12192000" cy="6256845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7CF8EF3-A6A9-4FA0-BC33-61AE5ED6E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578"/>
            <a:ext cx="12192000" cy="6256844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12057BF-A37C-4EE7-BE83-AE75B25B1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578"/>
            <a:ext cx="12192000" cy="6256844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433ACAA-44B8-443E-81BA-273CF030D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0578"/>
            <a:ext cx="12192000" cy="62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6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CF1A4-4A4B-4D86-85C1-79A9FAD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B2662AB-64A7-4416-81BB-E669E01A8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3932"/>
            <a:ext cx="12192000" cy="6361471"/>
          </a:xfrm>
        </p:spPr>
      </p:pic>
    </p:spTree>
    <p:extLst>
      <p:ext uri="{BB962C8B-B14F-4D97-AF65-F5344CB8AC3E}">
        <p14:creationId xmlns:p14="http://schemas.microsoft.com/office/powerpoint/2010/main" val="1843438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CF1A4-4A4B-4D86-85C1-79A9FAD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B2662AB-64A7-4416-81BB-E669E01A8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3932"/>
            <a:ext cx="12192000" cy="6361471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172E2D5-C973-4204-9ADB-9B24204D5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932"/>
            <a:ext cx="12192000" cy="63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39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CF1A4-4A4B-4D86-85C1-79A9FAD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B2662AB-64A7-4416-81BB-E669E01A8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3932"/>
            <a:ext cx="12192000" cy="6361471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172E2D5-C973-4204-9ADB-9B24204D5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932"/>
            <a:ext cx="12192000" cy="6361471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7C10D292-86E4-4B5B-ABFA-856E26605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932"/>
            <a:ext cx="12192000" cy="63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15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CF1A4-4A4B-4D86-85C1-79A9FAD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06D922D0-5C32-48C9-B694-F297CB7F2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277" y="0"/>
            <a:ext cx="11047445" cy="6857035"/>
          </a:xfrm>
        </p:spPr>
      </p:pic>
    </p:spTree>
    <p:extLst>
      <p:ext uri="{BB962C8B-B14F-4D97-AF65-F5344CB8AC3E}">
        <p14:creationId xmlns:p14="http://schemas.microsoft.com/office/powerpoint/2010/main" val="1752253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8F849-08AB-46CB-AF82-0315D1D9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FBC098C-370C-4985-9528-A2DDD385C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608" y="0"/>
            <a:ext cx="11028784" cy="6845453"/>
          </a:xfrm>
        </p:spPr>
      </p:pic>
    </p:spTree>
    <p:extLst>
      <p:ext uri="{BB962C8B-B14F-4D97-AF65-F5344CB8AC3E}">
        <p14:creationId xmlns:p14="http://schemas.microsoft.com/office/powerpoint/2010/main" val="992046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8F849-08AB-46CB-AF82-0315D1D9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FBC098C-370C-4985-9528-A2DDD385C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608" y="0"/>
            <a:ext cx="11028784" cy="6845453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1A5BACB-100D-4BA2-832B-4D3A4DB17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0"/>
            <a:ext cx="1104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8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B3EA5-51B9-482F-A7BB-7D631A01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338922" cy="1507067"/>
          </a:xfrm>
        </p:spPr>
        <p:txBody>
          <a:bodyPr/>
          <a:lstStyle/>
          <a:p>
            <a:r>
              <a:rPr lang="cs-CZ" dirty="0"/>
              <a:t>Využití techniky doplňování na čtverec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3CD1FAA-E4D1-4868-83A4-A3187F216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1244933" cy="3615267"/>
              </a:xfrm>
            </p:spPr>
            <p:txBody>
              <a:bodyPr/>
              <a:lstStyle/>
              <a:p>
                <a:r>
                  <a:rPr lang="cs-CZ" dirty="0"/>
                  <a:t>Najít extrém kvadratické funkce</a:t>
                </a:r>
              </a:p>
              <a:p>
                <a:r>
                  <a:rPr lang="cs-CZ" dirty="0"/>
                  <a:t>Řešení kvadratické rovnice (odvození vzorce pro diskriminant)</a:t>
                </a:r>
              </a:p>
              <a:p>
                <a:r>
                  <a:rPr lang="cs-CZ" dirty="0"/>
                  <a:t>Kuželosečky – úprava rovnice kuželosečky na středový tvar</a:t>
                </a:r>
              </a:p>
              <a:p>
                <a:r>
                  <a:rPr lang="cs-CZ" dirty="0"/>
                  <a:t>Integrování – integrály tvaru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𝑏𝑥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kde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s-CZ" dirty="0"/>
                  <a:t>c je ireducibilní polynom v R</a:t>
                </a:r>
                <a:r>
                  <a:rPr lang="en-US" dirty="0"/>
                  <a:t>[x]</a:t>
                </a: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3CD1FAA-E4D1-4868-83A4-A3187F216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1244933" cy="3615267"/>
              </a:xfrm>
              <a:blipFill>
                <a:blip r:embed="rId2"/>
                <a:stretch>
                  <a:fillRect l="-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977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8F849-08AB-46CB-AF82-0315D1D9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FBC098C-370C-4985-9528-A2DDD385C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608" y="0"/>
            <a:ext cx="11028784" cy="6845453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1A5BACB-100D-4BA2-832B-4D3A4DB17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0"/>
            <a:ext cx="11049000" cy="6858000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9906DE7-AA29-4BCD-9E75-DA0B91C2C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0"/>
            <a:ext cx="1104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8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8F849-08AB-46CB-AF82-0315D1D9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FBC098C-370C-4985-9528-A2DDD385C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608" y="0"/>
            <a:ext cx="11028784" cy="6845453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1A5BACB-100D-4BA2-832B-4D3A4DB17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0"/>
            <a:ext cx="11049000" cy="6858000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9906DE7-AA29-4BCD-9E75-DA0B91C2C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0"/>
            <a:ext cx="11049000" cy="685800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03E69FB2-E4E4-4E8D-877A-E7DAF40E8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0"/>
            <a:ext cx="1104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25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3633D-5526-4DFF-8212-DF54BF27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802028" cy="1930246"/>
          </a:xfrm>
        </p:spPr>
        <p:txBody>
          <a:bodyPr>
            <a:normAutofit/>
          </a:bodyPr>
          <a:lstStyle/>
          <a:p>
            <a:r>
              <a:rPr lang="cs-CZ" dirty="0"/>
              <a:t>Fyzikální příklady na úrovni SŠ – určit maximální výšku při šikmém vrhu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4D33B65-786C-4D07-AE01-EDE173651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270" y="290060"/>
            <a:ext cx="8090672" cy="4152074"/>
          </a:xfrm>
        </p:spPr>
      </p:pic>
    </p:spTree>
    <p:extLst>
      <p:ext uri="{BB962C8B-B14F-4D97-AF65-F5344CB8AC3E}">
        <p14:creationId xmlns:p14="http://schemas.microsoft.com/office/powerpoint/2010/main" val="3127694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Obdélník 87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15" y="5686129"/>
            <a:ext cx="9623477" cy="462967"/>
          </a:xfrm>
        </p:spPr>
        <p:txBody>
          <a:bodyPr rtlCol="0">
            <a:normAutofit/>
          </a:bodyPr>
          <a:lstStyle/>
          <a:p>
            <a:pPr rtl="0"/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0" name="Skupina 89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9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Obdélník s odříznutými rohy na opačné straně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pic>
        <p:nvPicPr>
          <p:cNvPr id="5" name="Obrázek 4" descr="Šité dívčí oblečení">
            <a:extLst>
              <a:ext uri="{FF2B5EF4-FFF2-40B4-BE49-F238E27FC236}">
                <a16:creationId xmlns:a16="http://schemas.microsoft.com/office/drawing/2014/main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" t="33228" r="15083" b="23430"/>
          <a:stretch/>
        </p:blipFill>
        <p:spPr>
          <a:xfrm>
            <a:off x="834934" y="854087"/>
            <a:ext cx="9290304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850AE-F913-4BBC-94B5-363CAA63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doplňování na čtverec</a:t>
            </a:r>
            <a:br>
              <a:rPr lang="cs-CZ"/>
            </a:br>
            <a:r>
              <a:rPr lang="cs-CZ"/>
              <a:t>- metoda algebraických dlaždic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63884AE-E345-48B9-9FFA-8941E6501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439" y="257263"/>
            <a:ext cx="6982217" cy="4226810"/>
          </a:xfrm>
        </p:spPr>
      </p:pic>
    </p:spTree>
    <p:extLst>
      <p:ext uri="{BB962C8B-B14F-4D97-AF65-F5344CB8AC3E}">
        <p14:creationId xmlns:p14="http://schemas.microsoft.com/office/powerpoint/2010/main" val="317544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08B1-B674-46D5-A3FA-C1BDAA28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</p:spPr>
            <p:txBody>
              <a:bodyPr/>
              <a:lstStyle/>
              <a:p>
                <a:r>
                  <a:rPr lang="cs-CZ" dirty="0"/>
                  <a:t>Doplňte na čtverec: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  <a:blipFill>
                <a:blip r:embed="rId2"/>
                <a:stretch>
                  <a:fillRect l="-286" b="-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19F14C13-8046-4E1C-A34B-41B8F8DFA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66" y="1660849"/>
            <a:ext cx="11749668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0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08B1-B674-46D5-A3FA-C1BDAA28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</p:spPr>
            <p:txBody>
              <a:bodyPr/>
              <a:lstStyle/>
              <a:p>
                <a:r>
                  <a:rPr lang="cs-CZ" dirty="0"/>
                  <a:t>Doplňte na čtverec: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  <a:blipFill>
                <a:blip r:embed="rId2"/>
                <a:stretch>
                  <a:fillRect l="-286" b="-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19F14C13-8046-4E1C-A34B-41B8F8DFA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66" y="1660849"/>
            <a:ext cx="11749668" cy="47212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3F6C22-A3C0-4B21-9D40-CC6BCFA6D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65" y="1660849"/>
            <a:ext cx="11749669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08B1-B674-46D5-A3FA-C1BDAA28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</p:spPr>
            <p:txBody>
              <a:bodyPr/>
              <a:lstStyle/>
              <a:p>
                <a:r>
                  <a:rPr lang="cs-CZ" dirty="0"/>
                  <a:t>Doplňte na čtverec: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  <a:blipFill>
                <a:blip r:embed="rId2"/>
                <a:stretch>
                  <a:fillRect l="-286" b="-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19F14C13-8046-4E1C-A34B-41B8F8DFA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66" y="1660849"/>
            <a:ext cx="11749668" cy="47212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3F6C22-A3C0-4B21-9D40-CC6BCFA6D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65" y="1660849"/>
            <a:ext cx="11749669" cy="47212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7D19D0-CBEB-4961-91FC-ED6A716A7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65" y="1660850"/>
            <a:ext cx="11749669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2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08B1-B674-46D5-A3FA-C1BDAA28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</p:spPr>
            <p:txBody>
              <a:bodyPr/>
              <a:lstStyle/>
              <a:p>
                <a:r>
                  <a:rPr lang="cs-CZ" dirty="0"/>
                  <a:t>Doplňte na čtverec: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  <a:blipFill>
                <a:blip r:embed="rId2"/>
                <a:stretch>
                  <a:fillRect l="-286" b="-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19F14C13-8046-4E1C-A34B-41B8F8DFA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66" y="1660849"/>
            <a:ext cx="11749668" cy="47212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3F6C22-A3C0-4B21-9D40-CC6BCFA6D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65" y="1660849"/>
            <a:ext cx="11749669" cy="47212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7D19D0-CBEB-4961-91FC-ED6A716A7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65" y="1660850"/>
            <a:ext cx="11749669" cy="4721290"/>
          </a:xfrm>
          <a:prstGeom prst="rect">
            <a:avLst/>
          </a:prstGeom>
        </p:spPr>
      </p:pic>
      <p:pic>
        <p:nvPicPr>
          <p:cNvPr id="8" name="Obrázek 7" descr="Obsah obrázku text, hodiny&#10;&#10;Popis byl vytvořen automaticky">
            <a:extLst>
              <a:ext uri="{FF2B5EF4-FFF2-40B4-BE49-F238E27FC236}">
                <a16:creationId xmlns:a16="http://schemas.microsoft.com/office/drawing/2014/main" id="{72755B6F-8365-4B33-B045-E35886B92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164" y="1660848"/>
            <a:ext cx="11749674" cy="47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9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08B1-B674-46D5-A3FA-C1BDAA28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</p:spPr>
            <p:txBody>
              <a:bodyPr/>
              <a:lstStyle/>
              <a:p>
                <a:r>
                  <a:rPr lang="cs-CZ" dirty="0"/>
                  <a:t>Doplňte na čtverec: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9FE5A2-DE92-49A5-B934-CBACF7AB8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8534400" cy="583163"/>
              </a:xfrm>
              <a:blipFill>
                <a:blip r:embed="rId2"/>
                <a:stretch>
                  <a:fillRect l="-286" b="-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CDDAD2D6-A62D-4421-8F24-AD4DFB29C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380931"/>
            <a:ext cx="10763179" cy="5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7396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76448-B9B5-444F-ABF0-3E2949E5B92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Studijní řez</Template>
  <TotalTime>184</TotalTime>
  <Words>252</Words>
  <Application>Microsoft Office PowerPoint</Application>
  <PresentationFormat>Širokoúhlá obrazovka</PresentationFormat>
  <Paragraphs>28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Calibri</vt:lpstr>
      <vt:lpstr>Cambria Math</vt:lpstr>
      <vt:lpstr>Century Gothic</vt:lpstr>
      <vt:lpstr>Wingdings 3</vt:lpstr>
      <vt:lpstr>Řez</vt:lpstr>
      <vt:lpstr>Doplňování na čtverec</vt:lpstr>
      <vt:lpstr>Technika doplňování na čtverec</vt:lpstr>
      <vt:lpstr>Využití techniky doplňování na čtverec</vt:lpstr>
      <vt:lpstr>Technika doplňování na čtverec - metoda algebraických dlaždic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Fyzikální příklady na úrovni SŠ – určit maximální výšku při šikmém vrhu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Doplňování na čtverec</dc:title>
  <dc:creator>Filip Konopka</dc:creator>
  <cp:lastModifiedBy>Filip Konopka</cp:lastModifiedBy>
  <cp:revision>17</cp:revision>
  <dcterms:created xsi:type="dcterms:W3CDTF">2021-04-22T20:59:40Z</dcterms:created>
  <dcterms:modified xsi:type="dcterms:W3CDTF">2021-04-23T00:04:18Z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